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9" r:id="rId3"/>
    <p:sldId id="263" r:id="rId4"/>
    <p:sldId id="264" r:id="rId5"/>
    <p:sldId id="273" r:id="rId6"/>
    <p:sldId id="282" r:id="rId7"/>
    <p:sldId id="260" r:id="rId8"/>
    <p:sldId id="275" r:id="rId9"/>
    <p:sldId id="268" r:id="rId10"/>
    <p:sldId id="304" r:id="rId11"/>
    <p:sldId id="303" r:id="rId12"/>
    <p:sldId id="277" r:id="rId13"/>
    <p:sldId id="305" r:id="rId14"/>
    <p:sldId id="306" r:id="rId15"/>
    <p:sldId id="289" r:id="rId16"/>
    <p:sldId id="283" r:id="rId17"/>
    <p:sldId id="31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o-LA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6ABC1-E6C4-4196-9A63-06585E377996}" type="datetimeFigureOut">
              <a:rPr lang="lo-LA" smtClean="0"/>
              <a:t>18/1/2017</a:t>
            </a:fld>
            <a:endParaRPr lang="lo-LA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o-L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7D27-F86A-4D3D-B251-C9113A505F4D}" type="slidenum">
              <a:rPr lang="lo-LA" smtClean="0"/>
              <a:t>‹N›</a:t>
            </a:fld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270066224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o-LA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532B6-B634-4053-BB63-D1AF2C3956F9}" type="datetimeFigureOut">
              <a:rPr lang="lo-LA" smtClean="0"/>
              <a:t>18/1/2017</a:t>
            </a:fld>
            <a:endParaRPr lang="lo-LA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o-LA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lo-L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o-L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28487-4FFE-482C-AD97-31AE8CE3237A}" type="slidenum">
              <a:rPr lang="lo-LA" smtClean="0"/>
              <a:t>‹N›</a:t>
            </a:fld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1256642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o-LA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lo-L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428487-4FFE-482C-AD97-31AE8CE3237A}" type="slidenum">
              <a:rPr lang="lo-LA" smtClean="0"/>
              <a:t>3</a:t>
            </a:fld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38283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o-LA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lo-L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428487-4FFE-482C-AD97-31AE8CE3237A}" type="slidenum">
              <a:rPr lang="lo-LA" smtClean="0"/>
              <a:t>4</a:t>
            </a:fld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425110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o-LA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lo-L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428487-4FFE-482C-AD97-31AE8CE3237A}" type="slidenum">
              <a:rPr lang="lo-LA" smtClean="0"/>
              <a:t>5</a:t>
            </a:fld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224780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lo-LA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lo-LA" dirty="0"/>
          </a:p>
        </p:txBody>
      </p:sp>
    </p:spTree>
    <p:extLst>
      <p:ext uri="{BB962C8B-B14F-4D97-AF65-F5344CB8AC3E}">
        <p14:creationId xmlns:p14="http://schemas.microsoft.com/office/powerpoint/2010/main" val="234792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2796206" y="458794"/>
            <a:ext cx="9130747" cy="344557"/>
          </a:xfrm>
        </p:spPr>
        <p:txBody>
          <a:bodyPr/>
          <a:lstStyle>
            <a:lvl1pPr algn="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Titolo slide</a:t>
            </a:r>
            <a:endParaRPr lang="lo-LA" dirty="0"/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11315700" y="6473647"/>
            <a:ext cx="518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7DA7C7-4930-45ED-A0AE-3023544288A9}" type="slidenum">
              <a:rPr lang="lo-LA" sz="900" b="1" smtClean="0"/>
              <a:pPr/>
              <a:t>‹N›</a:t>
            </a:fld>
            <a:endParaRPr lang="lo-LA" sz="900" b="1" dirty="0"/>
          </a:p>
        </p:txBody>
      </p:sp>
      <p:cxnSp>
        <p:nvCxnSpPr>
          <p:cNvPr id="10" name="Connettore 1 9"/>
          <p:cNvCxnSpPr/>
          <p:nvPr userDrawn="1"/>
        </p:nvCxnSpPr>
        <p:spPr>
          <a:xfrm flipV="1">
            <a:off x="255102" y="787365"/>
            <a:ext cx="11658600" cy="2739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30" y="73086"/>
            <a:ext cx="2407004" cy="601751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 userDrawn="1"/>
        </p:nvSpPr>
        <p:spPr>
          <a:xfrm>
            <a:off x="255102" y="6483931"/>
            <a:ext cx="6864626" cy="344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BEB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Lab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– Piacenza 21/01/2017 - DELL' AZIENDA NON SI BUTTA VIA NIENTE - Economia Circolare a Piacenza</a:t>
            </a:r>
            <a:endParaRPr lang="lo-L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V="1">
            <a:off x="299830" y="6479183"/>
            <a:ext cx="11658600" cy="2739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3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lo-LA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lo-LA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Piacenza, gennaio 2016</a:t>
            </a:r>
            <a:endParaRPr lang="lo-LA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A7C7-4930-45ED-A0AE-3023544288A9}" type="slidenum">
              <a:rPr lang="lo-LA" smtClean="0"/>
              <a:t>‹N›</a:t>
            </a:fld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41315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.bassi@fultura.it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3.jpeg"/><Relationship Id="rId10" Type="http://schemas.openxmlformats.org/officeDocument/2006/relationships/image" Target="../media/image14.png"/><Relationship Id="rId4" Type="http://schemas.openxmlformats.org/officeDocument/2006/relationships/image" Target="../media/image12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google.it/url?sa=i&amp;rct=j&amp;q=&amp;esrc=s&amp;frm=1&amp;source=images&amp;cd=&amp;cad=rja&amp;uact=8&amp;docid=qeUWrsOmqM_VIM&amp;tbnid=h8vvxq1pS02PKM:&amp;ved=0CAUQjRw&amp;url=http://www.iltuopersonalcoach.it/index.php/coaching/calendario&amp;ei=G41sU4KIOMfgOMmzgJgP&amp;bvm=bv.66330100,d.d2k&amp;psig=AFQjCNEIMAGYl0VWXF2Q8XwQCOAeXDPfyA&amp;ust=1399709300106068" TargetMode="Externa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43" y="653769"/>
            <a:ext cx="9632746" cy="2408186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561689" y="4879929"/>
            <a:ext cx="9695910" cy="95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DELL' AZIENDA NON SI BUTTA VIA </a:t>
            </a:r>
            <a:r>
              <a:rPr lang="it-IT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NIENTE</a:t>
            </a:r>
          </a:p>
          <a:p>
            <a:pPr algn="l"/>
            <a:r>
              <a:rPr lang="it-IT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Economia </a:t>
            </a:r>
            <a:r>
              <a:rPr lang="it-IT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Circolare a Piacenza</a:t>
            </a:r>
          </a:p>
          <a:p>
            <a:pPr algn="l"/>
            <a:endParaRPr lang="it-IT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o-LA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500312" y="5939311"/>
            <a:ext cx="3013384" cy="435412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 Gennaio 2017</a:t>
            </a:r>
            <a:endParaRPr lang="lo-L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http://www.comune.piacenza.it/temi/sviluppo/urban-hub/urban-hub-piacen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3" y="5839259"/>
            <a:ext cx="1900240" cy="5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8516203" y="4617755"/>
            <a:ext cx="3342423" cy="1802881"/>
            <a:chOff x="285748" y="4548590"/>
            <a:chExt cx="3916603" cy="2109064"/>
          </a:xfrm>
        </p:grpSpPr>
        <p:pic>
          <p:nvPicPr>
            <p:cNvPr id="9" name="Picture 6" descr="http://www.brainfarm.eu/site/wp-content/uploads/2015/04/Confcooperative_Piacenz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8" y="4548590"/>
              <a:ext cx="2200277" cy="2109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www.agrisilva.it/wp-content/uploads/2016/02/Agrisilva_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36" y="4565751"/>
              <a:ext cx="1371600" cy="134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solcopiacenza.it/web/wp-content/uploads/Logo_SOLC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6" y="5860560"/>
              <a:ext cx="1659175" cy="72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ttangolo 1"/>
          <p:cNvSpPr/>
          <p:nvPr/>
        </p:nvSpPr>
        <p:spPr>
          <a:xfrm>
            <a:off x="400049" y="400184"/>
            <a:ext cx="11501438" cy="61747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60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Agrindustria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19053" y="-270861"/>
            <a:ext cx="5840033" cy="83248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32900" y="6557668"/>
            <a:ext cx="2768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bg1"/>
                </a:solidFill>
              </a:rPr>
              <a:t>Fonte: Design Sistemico – L. </a:t>
            </a:r>
            <a:r>
              <a:rPr lang="it-IT" sz="1050" dirty="0" err="1" smtClean="0">
                <a:solidFill>
                  <a:schemeClr val="bg1"/>
                </a:solidFill>
              </a:rPr>
              <a:t>Bistagnno</a:t>
            </a:r>
            <a:r>
              <a:rPr lang="it-IT" sz="1050" dirty="0" smtClean="0">
                <a:solidFill>
                  <a:schemeClr val="bg1"/>
                </a:solidFill>
              </a:rPr>
              <a:t>, POLITO</a:t>
            </a:r>
            <a:endParaRPr lang="lo-LA" sz="105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0891" y="850044"/>
            <a:ext cx="34412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err="1" smtClean="0"/>
              <a:t>Agrindustria</a:t>
            </a:r>
            <a:r>
              <a:rPr lang="it-IT" sz="2200" b="1" dirty="0" smtClean="0"/>
              <a:t> offre prodotti </a:t>
            </a:r>
            <a:r>
              <a:rPr lang="it-IT" sz="2200" b="1" dirty="0"/>
              <a:t>particolari di origine </a:t>
            </a:r>
            <a:r>
              <a:rPr lang="it-IT" sz="2200" b="1" dirty="0" smtClean="0"/>
              <a:t>vegetale: farine </a:t>
            </a:r>
            <a:r>
              <a:rPr lang="it-IT" sz="2200" b="1" dirty="0"/>
              <a:t>alimentari precotte, abrasivi vegetali soffici, basi per cosmesi, supporti per l´industria farmaceutica e mangimistica, materiali e cariche vegetali per molteplici utilizzi. A questa vasta gamma di prodotti, si aggiungono servizi quali macinazione, micronizzazione, tostatura, precottura, essiccazione e </a:t>
            </a:r>
            <a:r>
              <a:rPr lang="it-IT" sz="2200" b="1" dirty="0" err="1" smtClean="0"/>
              <a:t>crio</a:t>
            </a:r>
            <a:r>
              <a:rPr lang="it-IT" sz="2200" b="1" dirty="0" smtClean="0"/>
              <a:t>-macinazione</a:t>
            </a:r>
            <a:r>
              <a:rPr lang="it-IT" sz="2200" b="1" dirty="0"/>
              <a:t>.  </a:t>
            </a:r>
            <a:endParaRPr lang="lo-LA" sz="2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785678" y="971550"/>
            <a:ext cx="3977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it-IT" b="1" dirty="0" smtClean="0">
                <a:solidFill>
                  <a:schemeClr val="bg1"/>
                </a:solidFill>
              </a:rPr>
              <a:t>INPUT di partenza</a:t>
            </a:r>
          </a:p>
          <a:p>
            <a:pPr>
              <a:buClr>
                <a:schemeClr val="bg1"/>
              </a:buClr>
            </a:pPr>
            <a:endParaRPr lang="it-IT" dirty="0" smtClean="0">
              <a:solidFill>
                <a:schemeClr val="bg1"/>
              </a:solidFill>
            </a:endParaRP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</a:rPr>
              <a:t>Legumi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</a:rPr>
              <a:t>Tutolo di mais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</a:rPr>
              <a:t>Gusci di frutta secca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</a:rPr>
              <a:t>Argilla verde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lo-LA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55288" y="5029442"/>
            <a:ext cx="2933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it-IT" sz="1600" dirty="0" smtClean="0">
                <a:solidFill>
                  <a:schemeClr val="bg1"/>
                </a:solidFill>
              </a:rPr>
              <a:t>Azienda </a:t>
            </a:r>
            <a:r>
              <a:rPr lang="it-IT" sz="1600" dirty="0" err="1" smtClean="0">
                <a:solidFill>
                  <a:schemeClr val="bg1"/>
                </a:solidFill>
              </a:rPr>
              <a:t>Agrindustria</a:t>
            </a:r>
            <a:r>
              <a:rPr lang="it-IT" sz="1600" dirty="0" smtClean="0">
                <a:solidFill>
                  <a:schemeClr val="bg1"/>
                </a:solidFill>
              </a:rPr>
              <a:t> (Cuneo)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1600" dirty="0" smtClean="0">
                <a:solidFill>
                  <a:schemeClr val="bg1"/>
                </a:solidFill>
              </a:rPr>
              <a:t>Disegno Industriale (Polito)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1600" dirty="0" smtClean="0">
                <a:solidFill>
                  <a:schemeClr val="bg1"/>
                </a:solidFill>
              </a:rPr>
              <a:t>Parco Scientifico e Tecnologico per l’Agroindustria (</a:t>
            </a:r>
            <a:r>
              <a:rPr lang="it-IT" sz="1600" dirty="0" err="1" smtClean="0">
                <a:solidFill>
                  <a:schemeClr val="bg1"/>
                </a:solidFill>
              </a:rPr>
              <a:t>Tecnogranda</a:t>
            </a:r>
            <a:r>
              <a:rPr lang="it-IT" sz="1600" dirty="0" smtClean="0">
                <a:solidFill>
                  <a:schemeClr val="bg1"/>
                </a:solidFill>
              </a:rPr>
              <a:t>, Cuneo)</a:t>
            </a:r>
            <a:endParaRPr lang="lo-LA" sz="1600" dirty="0">
              <a:solidFill>
                <a:schemeClr val="bg1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 rot="19618788">
            <a:off x="7837505" y="2870009"/>
            <a:ext cx="1791083" cy="8039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14" name="CasellaDiTesto 13"/>
          <p:cNvSpPr txBox="1"/>
          <p:nvPr/>
        </p:nvSpPr>
        <p:spPr>
          <a:xfrm>
            <a:off x="3785678" y="4097087"/>
            <a:ext cx="5115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it-IT" b="1" dirty="0" smtClean="0">
                <a:solidFill>
                  <a:schemeClr val="bg1"/>
                </a:solidFill>
              </a:rPr>
              <a:t>Centrale Termica  con forno ADIABATICO: </a:t>
            </a:r>
          </a:p>
          <a:p>
            <a:pPr>
              <a:buClr>
                <a:schemeClr val="bg1"/>
              </a:buClr>
            </a:pPr>
            <a:r>
              <a:rPr lang="it-IT" dirty="0" smtClean="0">
                <a:solidFill>
                  <a:schemeClr val="bg1"/>
                </a:solidFill>
              </a:rPr>
              <a:t>Combustione di legno vergine </a:t>
            </a:r>
            <a:r>
              <a:rPr lang="it-IT" dirty="0" err="1" smtClean="0">
                <a:solidFill>
                  <a:schemeClr val="bg1"/>
                </a:solidFill>
              </a:rPr>
              <a:t>cippato</a:t>
            </a:r>
            <a:r>
              <a:rPr lang="it-IT" dirty="0" smtClean="0">
                <a:solidFill>
                  <a:schemeClr val="bg1"/>
                </a:solidFill>
              </a:rPr>
              <a:t> su griglia mobile piana, opportunamente studiata per legno con umidità 35-40%:</a:t>
            </a:r>
          </a:p>
          <a:p>
            <a:pPr>
              <a:buClr>
                <a:schemeClr val="bg1"/>
              </a:buClr>
            </a:pPr>
            <a:endParaRPr lang="it-IT" dirty="0" smtClean="0">
              <a:solidFill>
                <a:schemeClr val="bg1"/>
              </a:solidFill>
            </a:endParaRP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bg1"/>
                </a:solidFill>
              </a:rPr>
              <a:t>Autonomia  energetica (1,6 MW)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bg1"/>
                </a:solidFill>
              </a:rPr>
              <a:t>Nuovi prodotti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lo-L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Agrindustria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814501"/>
            <a:ext cx="7410449" cy="594332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2663" y="1123895"/>
            <a:ext cx="38140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/>
              <a:t>Valorizzazione territorio locale e della </a:t>
            </a:r>
            <a:r>
              <a:rPr lang="it-IT" sz="2000" b="1" dirty="0" err="1" smtClean="0"/>
              <a:t>bio</a:t>
            </a:r>
            <a:r>
              <a:rPr lang="it-IT" sz="2000" b="1" dirty="0" smtClean="0"/>
              <a:t>-diversità con coltivazione di boschetti misti locali (olmo, ciliegio, frassino mirabolano)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/>
              <a:t>Valorizzazione scarti produttivi legnosi (pallet e cassette)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/>
              <a:t>Stimolo pulizia boschi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/>
              <a:t>Utilizzo tecnologia innovativa a costo contenuto (quindi sostenibile)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/>
              <a:t>Produzione nuovi prodotti di qualità: </a:t>
            </a:r>
            <a:r>
              <a:rPr lang="it-IT" sz="2000" b="1" dirty="0" err="1" smtClean="0"/>
              <a:t>pellet</a:t>
            </a:r>
            <a:r>
              <a:rPr lang="it-IT" sz="2000" b="1" dirty="0" smtClean="0"/>
              <a:t>, granoturco per polenta, bucce di frutta </a:t>
            </a:r>
            <a:r>
              <a:rPr lang="it-IT" sz="2000" b="1" dirty="0" err="1" smtClean="0"/>
              <a:t>essicata</a:t>
            </a:r>
            <a:r>
              <a:rPr lang="it-IT" sz="2000" b="1" dirty="0" smtClean="0"/>
              <a:t>, tutolo di mais)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/>
              <a:t>Autonomia energetica (pulita)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lo-LA" sz="2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77990" y="6551646"/>
            <a:ext cx="2768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bg1"/>
                </a:solidFill>
              </a:rPr>
              <a:t>Fonte: Design Sistemico – L. </a:t>
            </a:r>
            <a:r>
              <a:rPr lang="it-IT" sz="1050" dirty="0" err="1" smtClean="0">
                <a:solidFill>
                  <a:schemeClr val="bg1"/>
                </a:solidFill>
              </a:rPr>
              <a:t>Bistagnno</a:t>
            </a:r>
            <a:r>
              <a:rPr lang="it-IT" sz="1050" dirty="0" smtClean="0">
                <a:solidFill>
                  <a:schemeClr val="bg1"/>
                </a:solidFill>
              </a:rPr>
              <a:t>, POLITO</a:t>
            </a:r>
            <a:endParaRPr lang="lo-L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Lignum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49" y="1049071"/>
            <a:ext cx="7460583" cy="52738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42" y="1323617"/>
            <a:ext cx="1849856" cy="25452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9673390" y="1902996"/>
            <a:ext cx="1900990" cy="130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8" name="Ovale 7"/>
          <p:cNvSpPr/>
          <p:nvPr/>
        </p:nvSpPr>
        <p:spPr>
          <a:xfrm>
            <a:off x="5193632" y="4052638"/>
            <a:ext cx="1900990" cy="130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9" name="Ovale 8"/>
          <p:cNvSpPr/>
          <p:nvPr/>
        </p:nvSpPr>
        <p:spPr>
          <a:xfrm>
            <a:off x="4438649" y="2324181"/>
            <a:ext cx="1900990" cy="130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10" name="Rettangolo 9"/>
          <p:cNvSpPr/>
          <p:nvPr/>
        </p:nvSpPr>
        <p:spPr>
          <a:xfrm>
            <a:off x="304800" y="2018654"/>
            <a:ext cx="36844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Olanda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Rifiuti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vegetali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 (in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particolare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buccette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 di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melanzane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) per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produrre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 material per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rivestimento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</a:rPr>
              <a:t>facciate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Droid Sans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33617"/>
            <a:ext cx="4063743" cy="191695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438649" y="6089041"/>
            <a:ext cx="630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https://economics.rabobank.com/publications/2015/july/the-potential-of-the-circular-economy/</a:t>
            </a:r>
            <a:endParaRPr lang="lo-LA" sz="1050" dirty="0"/>
          </a:p>
        </p:txBody>
      </p:sp>
    </p:spTree>
    <p:extLst>
      <p:ext uri="{BB962C8B-B14F-4D97-AF65-F5344CB8AC3E}">
        <p14:creationId xmlns:p14="http://schemas.microsoft.com/office/powerpoint/2010/main" val="3869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Sfere per cuscinetti volventi 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584106" y="818006"/>
            <a:ext cx="8295772" cy="58072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36604" y="5146347"/>
            <a:ext cx="2933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NN Europe </a:t>
            </a:r>
            <a:r>
              <a:rPr lang="it-IT" sz="2000" dirty="0" err="1" smtClean="0">
                <a:solidFill>
                  <a:schemeClr val="bg1"/>
                </a:solidFill>
              </a:rPr>
              <a:t>SpA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Disegno Industriale (Polito)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Castrol BP</a:t>
            </a:r>
            <a:endParaRPr lang="lo-LA" sz="20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232900" y="6342828"/>
            <a:ext cx="2768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bg1"/>
                </a:solidFill>
              </a:rPr>
              <a:t>Fonte: Design Sistemico – L. </a:t>
            </a:r>
            <a:r>
              <a:rPr lang="it-IT" sz="1050" dirty="0" err="1" smtClean="0">
                <a:solidFill>
                  <a:schemeClr val="bg1"/>
                </a:solidFill>
              </a:rPr>
              <a:t>Bistagnno</a:t>
            </a:r>
            <a:r>
              <a:rPr lang="it-IT" sz="1050" dirty="0" smtClean="0">
                <a:solidFill>
                  <a:schemeClr val="bg1"/>
                </a:solidFill>
              </a:rPr>
              <a:t>, POLITO</a:t>
            </a:r>
            <a:endParaRPr lang="lo-LA" sz="1050" dirty="0">
              <a:solidFill>
                <a:schemeClr val="bg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6819900" y="2935705"/>
            <a:ext cx="3126205" cy="13956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8" name="CasellaDiTesto 7"/>
          <p:cNvSpPr txBox="1"/>
          <p:nvPr/>
        </p:nvSpPr>
        <p:spPr>
          <a:xfrm>
            <a:off x="288456" y="1049071"/>
            <a:ext cx="329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NN Europe </a:t>
            </a:r>
            <a:r>
              <a:rPr lang="it-IT" dirty="0" err="1" smtClean="0"/>
              <a:t>SpA</a:t>
            </a:r>
            <a:r>
              <a:rPr lang="it-IT" dirty="0" smtClean="0"/>
              <a:t> è la figliale italiana della multinazionale </a:t>
            </a:r>
            <a:r>
              <a:rPr lang="it-IT" dirty="0" err="1" smtClean="0"/>
              <a:t>americaca</a:t>
            </a:r>
            <a:r>
              <a:rPr lang="it-IT" dirty="0" smtClean="0"/>
              <a:t> NN </a:t>
            </a:r>
            <a:r>
              <a:rPr lang="it-IT" dirty="0" err="1" smtClean="0"/>
              <a:t>Inc</a:t>
            </a:r>
            <a:r>
              <a:rPr lang="it-IT" dirty="0" smtClean="0"/>
              <a:t>. ed opera a Torino </a:t>
            </a:r>
            <a:endParaRPr lang="lo-LA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829550" y="924245"/>
            <a:ext cx="3913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it-IT" sz="1600" b="1" u="sng" dirty="0" smtClean="0">
                <a:solidFill>
                  <a:schemeClr val="bg1"/>
                </a:solidFill>
              </a:rPr>
              <a:t>INPUT  da risorse NON RINNOVABILI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bg1"/>
                </a:solidFill>
              </a:rPr>
              <a:t>Bachelite per mole abrasive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bg1"/>
                </a:solidFill>
              </a:rPr>
              <a:t>Olio minerale </a:t>
            </a:r>
            <a:r>
              <a:rPr lang="it-IT" sz="1600" dirty="0" err="1" smtClean="0">
                <a:solidFill>
                  <a:schemeClr val="bg1"/>
                </a:solidFill>
              </a:rPr>
              <a:t>parafinico</a:t>
            </a:r>
            <a:r>
              <a:rPr lang="it-IT" sz="1600" dirty="0" smtClean="0">
                <a:solidFill>
                  <a:schemeClr val="bg1"/>
                </a:solidFill>
              </a:rPr>
              <a:t> per la tempra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bg1"/>
                </a:solidFill>
              </a:rPr>
              <a:t>Olio e </a:t>
            </a:r>
            <a:r>
              <a:rPr lang="it-IT" sz="1600" dirty="0" err="1" smtClean="0">
                <a:solidFill>
                  <a:schemeClr val="bg1"/>
                </a:solidFill>
              </a:rPr>
              <a:t>solveti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idrocarburivi</a:t>
            </a:r>
            <a:endParaRPr lang="it-IT" sz="16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lo-LA" sz="16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29549" y="4348087"/>
            <a:ext cx="3913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it-IT" sz="1600" b="1" u="sng" dirty="0" smtClean="0">
                <a:solidFill>
                  <a:schemeClr val="bg1"/>
                </a:solidFill>
              </a:rPr>
              <a:t>OUTPUT NOCIVO – RIFIUTO CONTAMINATO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bg1"/>
                </a:solidFill>
              </a:rPr>
              <a:t>Melme a base solida e acque di lavorazione contaminate da oli minerali</a:t>
            </a:r>
            <a:endParaRPr lang="it-IT" sz="1600" dirty="0">
              <a:solidFill>
                <a:schemeClr val="bg1"/>
              </a:solidFill>
            </a:endParaRP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Tutolo di mais (asciugatura sfere</a:t>
            </a:r>
            <a:r>
              <a:rPr lang="it-IT" sz="1600" dirty="0" smtClean="0">
                <a:solidFill>
                  <a:schemeClr val="bg1"/>
                </a:solidFill>
              </a:rPr>
              <a:t>) non riutilizzabile (contaminato </a:t>
            </a:r>
            <a:r>
              <a:rPr lang="it-IT" sz="1600" dirty="0">
                <a:solidFill>
                  <a:schemeClr val="bg1"/>
                </a:solidFill>
              </a:rPr>
              <a:t>da oli </a:t>
            </a:r>
            <a:r>
              <a:rPr lang="it-IT" sz="1600" dirty="0" smtClean="0">
                <a:solidFill>
                  <a:schemeClr val="bg1"/>
                </a:solidFill>
              </a:rPr>
              <a:t>minerali)</a:t>
            </a:r>
            <a:endParaRPr lang="it-IT" sz="1600" dirty="0">
              <a:solidFill>
                <a:schemeClr val="bg1"/>
              </a:solidFill>
            </a:endParaRP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bg1"/>
                </a:solidFill>
              </a:rPr>
              <a:t>Bachelite nociva post uso (formaldeide)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it-IT" sz="16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lo-LA" sz="16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167933" y="2309240"/>
            <a:ext cx="257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it-IT" sz="1600" b="1" u="sng" dirty="0" smtClean="0">
                <a:solidFill>
                  <a:schemeClr val="bg1"/>
                </a:solidFill>
              </a:rPr>
              <a:t>LAVORAZIONI ENERGIVORE</a:t>
            </a:r>
            <a:endParaRPr lang="it-IT" sz="1600" u="sng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lo-LA" sz="16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8456" y="2249400"/>
            <a:ext cx="3295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Processo:</a:t>
            </a:r>
          </a:p>
          <a:p>
            <a:pPr algn="r"/>
            <a:r>
              <a:rPr lang="it-IT" sz="2800" dirty="0" smtClean="0"/>
              <a:t> </a:t>
            </a:r>
          </a:p>
          <a:p>
            <a:pPr algn="r"/>
            <a:r>
              <a:rPr lang="it-IT" sz="2800" dirty="0" smtClean="0"/>
              <a:t>Eliminazione ausiliari di lavorazione derivati dal petrolio e utilizzo tensioattivi naturali per operazioni di </a:t>
            </a:r>
            <a:r>
              <a:rPr lang="it-IT" sz="2800" dirty="0" err="1" smtClean="0"/>
              <a:t>pulizzia</a:t>
            </a:r>
            <a:r>
              <a:rPr lang="it-IT" sz="2800" dirty="0" smtClean="0"/>
              <a:t> e finitura prodotto</a:t>
            </a:r>
            <a:endParaRPr lang="lo-LA" sz="2800" dirty="0"/>
          </a:p>
        </p:txBody>
      </p:sp>
    </p:spTree>
    <p:extLst>
      <p:ext uri="{BB962C8B-B14F-4D97-AF65-F5344CB8AC3E}">
        <p14:creationId xmlns:p14="http://schemas.microsoft.com/office/powerpoint/2010/main" val="14753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Sfere per cuscinetti volventi 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095750" y="766763"/>
            <a:ext cx="8286750" cy="5957887"/>
            <a:chOff x="3905250" y="974629"/>
            <a:chExt cx="8286750" cy="5730971"/>
          </a:xfrm>
        </p:grpSpPr>
        <p:sp>
          <p:nvSpPr>
            <p:cNvPr id="5" name="Sottotitolo 2"/>
            <p:cNvSpPr txBox="1">
              <a:spLocks/>
            </p:cNvSpPr>
            <p:nvPr/>
          </p:nvSpPr>
          <p:spPr>
            <a:xfrm>
              <a:off x="5776915" y="1264686"/>
              <a:ext cx="6415085" cy="4354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t-IT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500" y="1058568"/>
              <a:ext cx="7851116" cy="5647032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3905250" y="974629"/>
              <a:ext cx="8096248" cy="263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o-LA"/>
            </a:p>
          </p:txBody>
        </p:sp>
      </p:grpSp>
      <p:sp>
        <p:nvSpPr>
          <p:cNvPr id="10" name="Ovale 9"/>
          <p:cNvSpPr/>
          <p:nvPr/>
        </p:nvSpPr>
        <p:spPr>
          <a:xfrm>
            <a:off x="6472989" y="2105526"/>
            <a:ext cx="1155032" cy="13114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11" name="Ovale 10"/>
          <p:cNvSpPr/>
          <p:nvPr/>
        </p:nvSpPr>
        <p:spPr>
          <a:xfrm>
            <a:off x="8216439" y="2105526"/>
            <a:ext cx="1155032" cy="13114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12" name="CasellaDiTesto 11"/>
          <p:cNvSpPr txBox="1"/>
          <p:nvPr/>
        </p:nvSpPr>
        <p:spPr>
          <a:xfrm>
            <a:off x="95336" y="1235718"/>
            <a:ext cx="410677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/>
              <a:t>Mole di finitura superficiale prodotte con resine legnose di </a:t>
            </a:r>
            <a:r>
              <a:rPr lang="it-IT" sz="2000" b="1" dirty="0" err="1" smtClean="0"/>
              <a:t>Ipè</a:t>
            </a:r>
            <a:r>
              <a:rPr lang="it-IT" sz="2000" b="1" dirty="0" smtClean="0"/>
              <a:t> (scarto della filiera del legno): eliminata bachelite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/>
              <a:t>Utilizzo di esteri vegetali nella fase di stampaggio e raffreddamento ad acqua permette di eliminare l’olio minerale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/>
              <a:t>Tutolo di mais riutilizzabile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/>
              <a:t>Sfridi di lavorazione (non più melmosi) sono venduti e non più rifiuto industriale inquinante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/>
              <a:t>Acqua tensioattiva (non immettibile in fognatura) può essere </a:t>
            </a:r>
            <a:r>
              <a:rPr lang="it-IT" sz="2000" b="1" dirty="0" err="1" smtClean="0"/>
              <a:t>fitodepurata</a:t>
            </a:r>
            <a:r>
              <a:rPr lang="it-IT" sz="2000" b="1" dirty="0" smtClean="0"/>
              <a:t> (alghe, piante acquatiche, ittica)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o-LA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02114" y="6470734"/>
            <a:ext cx="2768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bg1"/>
                </a:solidFill>
              </a:rPr>
              <a:t>Fonte: Design Sistemico – L. </a:t>
            </a:r>
            <a:r>
              <a:rPr lang="it-IT" sz="1050" dirty="0" err="1" smtClean="0">
                <a:solidFill>
                  <a:schemeClr val="bg1"/>
                </a:solidFill>
              </a:rPr>
              <a:t>Bistagnno</a:t>
            </a:r>
            <a:r>
              <a:rPr lang="it-IT" sz="1050" dirty="0" smtClean="0">
                <a:solidFill>
                  <a:schemeClr val="bg1"/>
                </a:solidFill>
              </a:rPr>
              <a:t>, POLITO</a:t>
            </a:r>
            <a:endParaRPr lang="lo-L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Vacca Rossa Reggiana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27303" y="-290128"/>
            <a:ext cx="5736351" cy="831927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16200000">
            <a:off x="10343858" y="2358251"/>
            <a:ext cx="2768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bg1"/>
                </a:solidFill>
              </a:rPr>
              <a:t>Fonte: Design Sistemico – L. </a:t>
            </a:r>
            <a:r>
              <a:rPr lang="it-IT" sz="1050" dirty="0" err="1" smtClean="0">
                <a:solidFill>
                  <a:schemeClr val="bg1"/>
                </a:solidFill>
              </a:rPr>
              <a:t>Bistagnno</a:t>
            </a:r>
            <a:r>
              <a:rPr lang="it-IT" sz="1050" dirty="0" smtClean="0">
                <a:solidFill>
                  <a:schemeClr val="bg1"/>
                </a:solidFill>
              </a:rPr>
              <a:t>, POLITO</a:t>
            </a:r>
            <a:endParaRPr lang="lo-LA" sz="105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5644" y="1100910"/>
            <a:ext cx="3300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</a:rPr>
              <a:t>Sotto-utilizzo degli OUTPUT: letame, siero, carcasse delle bovine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</a:rPr>
              <a:t>Inquinamento derivante dall’utilizzo dei disinfettanti e dei detersivi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</a:rPr>
              <a:t>Perdita di </a:t>
            </a:r>
            <a:r>
              <a:rPr lang="it-IT" dirty="0" err="1" smtClean="0">
                <a:solidFill>
                  <a:schemeClr val="bg1"/>
                </a:solidFill>
              </a:rPr>
              <a:t>lavore</a:t>
            </a:r>
            <a:r>
              <a:rPr lang="it-IT" dirty="0" smtClean="0">
                <a:solidFill>
                  <a:schemeClr val="bg1"/>
                </a:solidFill>
              </a:rPr>
              <a:t> della carne delle bovine a «fine carriera» mandate all’ingrasso in allevamenti non controllati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o-LA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55644" y="5073459"/>
            <a:ext cx="366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bg1"/>
                </a:solidFill>
              </a:rPr>
              <a:t>Az. Agricola Castellani, Masone (RE)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bg1"/>
                </a:solidFill>
              </a:rPr>
              <a:t>Disegno Industriale (Polito)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600" dirty="0" err="1" smtClean="0">
                <a:solidFill>
                  <a:schemeClr val="bg1"/>
                </a:solidFill>
              </a:rPr>
              <a:t>Ass</a:t>
            </a:r>
            <a:r>
              <a:rPr lang="it-IT" sz="1600" dirty="0" smtClean="0">
                <a:solidFill>
                  <a:schemeClr val="bg1"/>
                </a:solidFill>
              </a:rPr>
              <a:t>. ANABORARE - Consorzio </a:t>
            </a:r>
            <a:r>
              <a:rPr lang="it-IT" sz="1600" dirty="0" err="1" smtClean="0">
                <a:solidFill>
                  <a:schemeClr val="bg1"/>
                </a:solidFill>
              </a:rPr>
              <a:t>Cvparr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8858" y="1001333"/>
            <a:ext cx="3466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BIODIGESTORE CONSORZIALE </a:t>
            </a:r>
            <a:r>
              <a:rPr lang="it-IT" dirty="0" smtClean="0">
                <a:solidFill>
                  <a:schemeClr val="tx2"/>
                </a:solidFill>
              </a:rPr>
              <a:t>  nel quale confluiscono: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Reflui da altri allevamenti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Acqua di salamoia da caseifici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Rifiuti umidi urbani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Reflui da allevamenti di quaglie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Substrato esausti da </a:t>
            </a:r>
            <a:r>
              <a:rPr lang="it-IT" dirty="0" err="1" smtClean="0">
                <a:solidFill>
                  <a:schemeClr val="tx2"/>
                </a:solidFill>
              </a:rPr>
              <a:t>micocoltura</a:t>
            </a:r>
            <a:endParaRPr lang="it-IT" dirty="0" smtClean="0">
              <a:solidFill>
                <a:schemeClr val="tx2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o-LA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8885" y="5543197"/>
            <a:ext cx="3466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GESTIONE FINE CARRIERA per aumentare la qualità della carne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o-LA" dirty="0">
              <a:solidFill>
                <a:schemeClr val="tx2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9077990" y="4481759"/>
            <a:ext cx="1876926" cy="15231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11" name="Ovale 10"/>
          <p:cNvSpPr/>
          <p:nvPr/>
        </p:nvSpPr>
        <p:spPr>
          <a:xfrm>
            <a:off x="8139527" y="834697"/>
            <a:ext cx="1876926" cy="15231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12" name="Ovale 11"/>
          <p:cNvSpPr/>
          <p:nvPr/>
        </p:nvSpPr>
        <p:spPr>
          <a:xfrm>
            <a:off x="9978189" y="3474368"/>
            <a:ext cx="1876926" cy="15231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14" name="CasellaDiTesto 13"/>
          <p:cNvSpPr txBox="1"/>
          <p:nvPr/>
        </p:nvSpPr>
        <p:spPr>
          <a:xfrm>
            <a:off x="410250" y="3083148"/>
            <a:ext cx="3466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BIOGAS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COMPOST DI ALTA QUALITA’/FERTILIZZANTE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ACQUA TECNICA PER FITODEPURAZIONE (FARMACEUTICA)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SIERO COME IMPUT PER ALLEVAMENTO SUINI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o-L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Presidio Slow Food: Culatello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4395536" y="870648"/>
            <a:ext cx="7605962" cy="5918098"/>
            <a:chOff x="4395536" y="870648"/>
            <a:chExt cx="7605962" cy="5918098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239468" y="26716"/>
              <a:ext cx="5918098" cy="7605961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4535215" y="2474637"/>
              <a:ext cx="23789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it-IT" sz="1600" dirty="0" smtClean="0">
                  <a:solidFill>
                    <a:schemeClr val="bg1"/>
                  </a:solidFill>
                </a:rPr>
                <a:t>Az. Antica Corte Pallavicina, Polesine Parmense (PR)</a:t>
              </a:r>
            </a:p>
            <a:p>
              <a:pPr marL="180975" indent="-180975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it-IT" sz="1600" dirty="0" smtClean="0">
                  <a:solidFill>
                    <a:schemeClr val="bg1"/>
                  </a:solidFill>
                </a:rPr>
                <a:t>Disegno Industriale (Polito)</a:t>
              </a:r>
            </a:p>
            <a:p>
              <a:pPr marL="180975" indent="-180975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it-IT" sz="1600" dirty="0" smtClean="0">
                  <a:solidFill>
                    <a:schemeClr val="bg1"/>
                  </a:solidFill>
                </a:rPr>
                <a:t>Slow Food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9232900" y="6534830"/>
              <a:ext cx="27685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 smtClean="0">
                  <a:solidFill>
                    <a:schemeClr val="bg1"/>
                  </a:solidFill>
                </a:rPr>
                <a:t>Fonte: Design Sistemico – L. </a:t>
              </a:r>
              <a:r>
                <a:rPr lang="it-IT" sz="1050" dirty="0" err="1" smtClean="0">
                  <a:solidFill>
                    <a:schemeClr val="bg1"/>
                  </a:solidFill>
                </a:rPr>
                <a:t>Bistagnno</a:t>
              </a:r>
              <a:r>
                <a:rPr lang="it-IT" sz="1050" dirty="0" smtClean="0">
                  <a:solidFill>
                    <a:schemeClr val="bg1"/>
                  </a:solidFill>
                </a:rPr>
                <a:t>, POLITO</a:t>
              </a:r>
              <a:endParaRPr lang="lo-LA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88535" y="1290539"/>
            <a:ext cx="39371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ELIMINAZIONE FARMACI da INGRASSO tramite allevamento all’aperto e qualità dell’alimentazione (prodotta localmente)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BIODIGESTORE alimentato con deiezioni (metano e fanghi di compostaggio)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Parte liquida dei liquami separate e utilizzata per IRRIGAZIONE di un PIOPPETO e come ACQUA TECNICA PER FITODEPURAZIONE (FARMACEUTICA)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t-IT" b="1" dirty="0" smtClean="0">
                <a:solidFill>
                  <a:schemeClr val="tx2"/>
                </a:solidFill>
              </a:rPr>
              <a:t>PIOPPETO (</a:t>
            </a:r>
            <a:r>
              <a:rPr lang="it-IT" b="1" dirty="0">
                <a:solidFill>
                  <a:schemeClr val="tx2"/>
                </a:solidFill>
              </a:rPr>
              <a:t>dove stagionalmente stabulano i maiali</a:t>
            </a:r>
            <a:r>
              <a:rPr lang="it-IT" b="1" dirty="0" smtClean="0">
                <a:solidFill>
                  <a:schemeClr val="tx2"/>
                </a:solidFill>
              </a:rPr>
              <a:t>) utilizzato per </a:t>
            </a:r>
          </a:p>
          <a:p>
            <a:pPr marL="742950" lvl="1" indent="-285750">
              <a:buFont typeface="Calibri" panose="020F0502020204030204" pitchFamily="34" charset="0"/>
              <a:buChar char="‐"/>
            </a:pPr>
            <a:r>
              <a:rPr lang="it-IT" b="1" dirty="0" smtClean="0">
                <a:solidFill>
                  <a:schemeClr val="tx2"/>
                </a:solidFill>
              </a:rPr>
              <a:t>Habitat api </a:t>
            </a:r>
          </a:p>
          <a:p>
            <a:pPr marL="742950" lvl="1" indent="-285750">
              <a:buFont typeface="Calibri" panose="020F0502020204030204" pitchFamily="34" charset="0"/>
              <a:buChar char="‐"/>
            </a:pPr>
            <a:r>
              <a:rPr lang="it-IT" b="1" dirty="0" smtClean="0">
                <a:solidFill>
                  <a:schemeClr val="tx2"/>
                </a:solidFill>
              </a:rPr>
              <a:t>Legname (pallet, </a:t>
            </a:r>
            <a:r>
              <a:rPr lang="it-IT" b="1" dirty="0" err="1" smtClean="0">
                <a:solidFill>
                  <a:schemeClr val="tx2"/>
                </a:solidFill>
              </a:rPr>
              <a:t>pellet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o-L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gbybassabresciana.it/images/stories/news/Graz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42" y="1904296"/>
            <a:ext cx="6440346" cy="24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2338245" y="4374203"/>
            <a:ext cx="6415085" cy="566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Stefania Bassi -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s.bassi@fultura.it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11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</a:t>
            </a: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09143" y="1015483"/>
            <a:ext cx="11782857" cy="1754326"/>
            <a:chOff x="518686" y="1044058"/>
            <a:chExt cx="11782857" cy="1754326"/>
          </a:xfrm>
        </p:grpSpPr>
        <p:sp>
          <p:nvSpPr>
            <p:cNvPr id="3" name="CasellaDiTesto 2"/>
            <p:cNvSpPr txBox="1"/>
            <p:nvPr/>
          </p:nvSpPr>
          <p:spPr>
            <a:xfrm>
              <a:off x="4486281" y="1044058"/>
              <a:ext cx="78152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</a:t>
              </a:r>
            </a:p>
            <a:p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Urban </a:t>
              </a:r>
              <a:r>
                <a:rPr lang="it-IT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Hub</a:t>
              </a:r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“Industrie Creative Innovative Piacenza</a:t>
              </a:r>
              <a:r>
                <a:rPr lang="it-I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</a:p>
            <a:p>
              <a:r>
                <a:rPr lang="it-I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spazio </a:t>
              </a:r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delle imprese creative e della promozione di </a:t>
              </a:r>
              <a:r>
                <a:rPr lang="it-I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innovazione</a:t>
              </a:r>
              <a:endPara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lo-L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42" name="Picture 2" descr="http://www.comune.piacenza.it/temi/sviluppo/urban-hub/urban-hub-piacenz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86" y="1399056"/>
              <a:ext cx="3238939" cy="91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ccia a destra 3"/>
            <p:cNvSpPr/>
            <p:nvPr/>
          </p:nvSpPr>
          <p:spPr>
            <a:xfrm>
              <a:off x="3900488" y="1651173"/>
              <a:ext cx="571500" cy="54009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o-LA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4486275" y="2571750"/>
            <a:ext cx="7300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 livello generale, i servizi che l’Urban </a:t>
            </a:r>
            <a:r>
              <a:rPr lang="it-IT" sz="2000" dirty="0" err="1"/>
              <a:t>Hub</a:t>
            </a:r>
            <a:r>
              <a:rPr lang="it-IT" sz="2000" dirty="0"/>
              <a:t> intende offrire alle </a:t>
            </a:r>
            <a:r>
              <a:rPr lang="it-IT" sz="2000" dirty="0" smtClean="0"/>
              <a:t>imprese e alle </a:t>
            </a:r>
            <a:r>
              <a:rPr lang="it-IT" sz="2000" dirty="0"/>
              <a:t>startup si possono raggruppare in due macro categorie</a:t>
            </a:r>
            <a:r>
              <a:rPr lang="it-IT" sz="2000" dirty="0" smtClean="0"/>
              <a:t>: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Servizi per lo sviluppo </a:t>
            </a:r>
            <a:r>
              <a:rPr lang="it-IT" sz="2000" dirty="0"/>
              <a:t>del network, delle risorse umane e la creazione della Comunità (</a:t>
            </a:r>
            <a:r>
              <a:rPr lang="it-IT" sz="2000" dirty="0" err="1"/>
              <a:t>scouting</a:t>
            </a:r>
            <a:r>
              <a:rPr lang="it-IT" sz="2000" dirty="0"/>
              <a:t>, servizi tecnologici, osservatorio, formazione, .informazione, promozione e incontri</a:t>
            </a:r>
            <a:r>
              <a:rPr lang="it-IT" sz="2000" dirty="0" smtClean="0"/>
              <a:t>)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Servizi per la creatività</a:t>
            </a:r>
            <a:r>
              <a:rPr lang="it-IT" sz="2000" dirty="0"/>
              <a:t>, l’innovazione e la crescita d’impresa (consulenza specialistica e </a:t>
            </a:r>
            <a:r>
              <a:rPr lang="it-IT" sz="2000" dirty="0" err="1"/>
              <a:t>coaching</a:t>
            </a:r>
            <a:r>
              <a:rPr lang="it-IT" sz="2000" dirty="0"/>
              <a:t>, innovazione, ricerca e sviluppo, </a:t>
            </a:r>
            <a:r>
              <a:rPr lang="it-IT" sz="2000" dirty="0" err="1"/>
              <a:t>project</a:t>
            </a:r>
            <a:r>
              <a:rPr lang="it-IT" sz="2000" dirty="0"/>
              <a:t> building e management, networking)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o-LA" sz="2000" dirty="0"/>
          </a:p>
        </p:txBody>
      </p:sp>
      <p:pic>
        <p:nvPicPr>
          <p:cNvPr id="10244" name="Picture 4" descr="http://www.liberta.it/wp-content/uploads/2014/03/via-trebbi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9" y="2378648"/>
            <a:ext cx="2174633" cy="1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liberta.it/wp-content/uploads/2016/03/LUN_6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05" y="2397110"/>
            <a:ext cx="1358531" cy="9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comune.piacenza.it/temi/sviluppo/sportello-startupiacenza/copertina-volantino-sportello-start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2" y="3416735"/>
            <a:ext cx="942690" cy="133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ilpiacenza.it/~media/horizontal-hi/17619682214463/5maggio_programma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13" y="4898526"/>
            <a:ext cx="2492267" cy="14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piacenzasera.it/imgportfolio/55/img_prodotto/img_67943_1137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92" y="5630549"/>
            <a:ext cx="1007804" cy="6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2.citynews-ilpiacenza.stgy.it/~media/horizontal-hi/2354506337391/baco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3" y="4098387"/>
            <a:ext cx="2123247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BEB Lab</a:t>
            </a:r>
            <a:endParaRPr lang="lo-LA" sz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6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2714203" y="692910"/>
            <a:ext cx="9196999" cy="59522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soci fondatori - ATS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comune.piacenza.it/temi/sviluppo/urban-hub/urban-hub-piacen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8" y="3047296"/>
            <a:ext cx="3238939" cy="9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BEB Lab</a:t>
            </a:r>
            <a:endParaRPr lang="lo-LA" sz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www.urbanhub.piacenza.it/images/loghi/comune-piacen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63" y="2866697"/>
            <a:ext cx="2069074" cy="13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brainfarm.eu/site/wp-content/uploads/2015/04/Confcooperative_Piacen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32" y="1951936"/>
            <a:ext cx="1120575" cy="10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grisilva.it/wp-content/uploads/2016/02/Agrisilva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09" y="1951936"/>
            <a:ext cx="1100071" cy="10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solcopiacenza.it/web/wp-content/uploads/Logo_SOL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18" y="3132224"/>
            <a:ext cx="1934432" cy="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857388" y="1509912"/>
            <a:ext cx="2885199" cy="2570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3202" y="1255648"/>
            <a:ext cx="2122077" cy="508527"/>
          </a:xfrm>
          <a:prstGeom prst="rect">
            <a:avLst/>
          </a:prstGeom>
        </p:spPr>
      </p:pic>
      <p:pic>
        <p:nvPicPr>
          <p:cNvPr id="11278" name="Picture 14" descr="https://sites.google.com/a/conservatorio.piacenza.it/conservatorio-di-musica-giuseppe-nicolini---piacenza/_/rsrc/1442429108434/config/customLogo.gif?revision=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07" y="4503609"/>
            <a:ext cx="1782407" cy="68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6246" y="5687901"/>
            <a:ext cx="1048649" cy="334780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5958486" y="4790494"/>
            <a:ext cx="1171726" cy="325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 Lab</a:t>
            </a:r>
            <a:endParaRPr lang="lo-LA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80" name="Picture 16" descr="http://www.polimi.it/uploads/pics/logo_polim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86" y="4190130"/>
            <a:ext cx="1789329" cy="76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859889" y="4191317"/>
            <a:ext cx="2882410" cy="1023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600"/>
          </a:p>
        </p:txBody>
      </p:sp>
      <p:grpSp>
        <p:nvGrpSpPr>
          <p:cNvPr id="13" name="Gruppo 12"/>
          <p:cNvGrpSpPr/>
          <p:nvPr/>
        </p:nvGrpSpPr>
        <p:grpSpPr>
          <a:xfrm>
            <a:off x="5846238" y="5325586"/>
            <a:ext cx="3034494" cy="1023081"/>
            <a:chOff x="6302908" y="5697313"/>
            <a:chExt cx="3441930" cy="1366505"/>
          </a:xfrm>
        </p:grpSpPr>
        <p:pic>
          <p:nvPicPr>
            <p:cNvPr id="11276" name="Picture 12" descr="http://gispc.altavia.eu/Images/ConsorzioBonificaPiacenza_LOGO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523" y="5760262"/>
              <a:ext cx="1689043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ttangolo 30"/>
            <p:cNvSpPr/>
            <p:nvPr/>
          </p:nvSpPr>
          <p:spPr>
            <a:xfrm>
              <a:off x="6302908" y="5697313"/>
              <a:ext cx="3269425" cy="1366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o-LA" sz="1600"/>
            </a:p>
          </p:txBody>
        </p:sp>
        <p:sp>
          <p:nvSpPr>
            <p:cNvPr id="34" name="Sottotitolo 2"/>
            <p:cNvSpPr txBox="1">
              <a:spLocks/>
            </p:cNvSpPr>
            <p:nvPr/>
          </p:nvSpPr>
          <p:spPr>
            <a:xfrm>
              <a:off x="7852061" y="6510680"/>
              <a:ext cx="1892777" cy="4354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 Lab</a:t>
              </a:r>
              <a:endParaRPr lang="lo-LA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8549598" y="1512243"/>
            <a:ext cx="318747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it-IT" sz="15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BEB Lab è promosso da </a:t>
            </a:r>
            <a:r>
              <a:rPr lang="it-IT" sz="15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Confcooperative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, ente capofila del progetto e </a:t>
            </a:r>
            <a:r>
              <a:rPr lang="it-IT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cofinanziatore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 in coordinamento con le cooperative </a:t>
            </a:r>
            <a:r>
              <a:rPr lang="it-IT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Sol.Co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 e 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Agrisilva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, ed ha il supporto dei centri di ricerca dell’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Università Cattolica Opera e </a:t>
            </a:r>
            <a:r>
              <a:rPr lang="it-IT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Lel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, </a:t>
            </a:r>
            <a:r>
              <a:rPr lang="it-IT" sz="15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da alcune imprese aderenti al progetto pilota ed avrà 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la collaborazione anche dei due laboratori del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 </a:t>
            </a:r>
            <a:r>
              <a:rPr lang="it-IT" sz="15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Tecnopolo</a:t>
            </a:r>
            <a:r>
              <a:rPr lang="it-IT" sz="15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??"/>
                <a:cs typeface="Cambria" panose="02040503050406030204" pitchFamily="18" charset="0"/>
              </a:rPr>
              <a:t> (MUSP e LEAP)</a:t>
            </a:r>
            <a:endParaRPr lang="it-IT" sz="1500" dirty="0">
              <a:solidFill>
                <a:schemeClr val="accent1">
                  <a:lumMod val="50000"/>
                </a:schemeClr>
              </a:solidFill>
              <a:effectLst/>
              <a:latin typeface="Cambria" panose="02040503050406030204" pitchFamily="18" charset="0"/>
              <a:ea typeface="MS ??"/>
              <a:cs typeface="Cambria" panose="020405030504060302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27644" y="5285975"/>
            <a:ext cx="479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Finanziato dalla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Regiorne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Emilia Romagna</a:t>
            </a:r>
            <a:endParaRPr lang="lo-L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unicatt.it/adm_logo_unicat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99" y="4242570"/>
            <a:ext cx="791702" cy="9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isultati immagini per logo unicat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4204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BEB Lab - Obiettivi  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BEB Lab</a:t>
            </a:r>
            <a:endParaRPr lang="lo-LA" sz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39869" y="1256634"/>
            <a:ext cx="1148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Favorire, stimolare e sviluppare l’innovazione sistemico - interdisciplinare fra i vari settori dell’economia piacentina</a:t>
            </a:r>
            <a:r>
              <a:rPr lang="it-IT" sz="2400" dirty="0" smtClean="0"/>
              <a:t> per generare sviluppo economico sostenibile del territorio: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648070" y="2560901"/>
            <a:ext cx="7810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tx2"/>
                </a:solidFill>
              </a:rPr>
              <a:t>Attivare una nuova </a:t>
            </a:r>
            <a:r>
              <a:rPr lang="it-IT" sz="2400" b="1" dirty="0" smtClean="0">
                <a:solidFill>
                  <a:schemeClr val="tx2"/>
                </a:solidFill>
              </a:rPr>
              <a:t>cultura interdisciplinare </a:t>
            </a:r>
            <a:r>
              <a:rPr lang="it-IT" sz="2400" dirty="0" smtClean="0">
                <a:solidFill>
                  <a:schemeClr val="tx2"/>
                </a:solidFill>
              </a:rPr>
              <a:t>orientata alla </a:t>
            </a:r>
            <a:r>
              <a:rPr lang="it-IT" sz="2400" b="1" dirty="0" smtClean="0">
                <a:solidFill>
                  <a:schemeClr val="tx2"/>
                </a:solidFill>
              </a:rPr>
              <a:t>competitività sostenibile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tx2"/>
                </a:solidFill>
              </a:rPr>
              <a:t>Integrare il sistema locale per </a:t>
            </a:r>
            <a:r>
              <a:rPr lang="it-IT" sz="2400" b="1" dirty="0" smtClean="0">
                <a:solidFill>
                  <a:schemeClr val="tx2"/>
                </a:solidFill>
              </a:rPr>
              <a:t>sviluppare nuove filiere produttive </a:t>
            </a:r>
            <a:r>
              <a:rPr lang="it-IT" sz="2400" dirty="0" smtClean="0">
                <a:solidFill>
                  <a:schemeClr val="tx2"/>
                </a:solidFill>
              </a:rPr>
              <a:t>di Blue Economy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tx2"/>
                </a:solidFill>
              </a:rPr>
              <a:t>Promuovere lo sviluppo di </a:t>
            </a:r>
            <a:r>
              <a:rPr lang="it-IT" sz="2400" b="1" dirty="0" smtClean="0">
                <a:solidFill>
                  <a:schemeClr val="tx2"/>
                </a:solidFill>
              </a:rPr>
              <a:t>competenze</a:t>
            </a:r>
            <a:r>
              <a:rPr lang="it-IT" sz="2400" dirty="0" smtClean="0">
                <a:solidFill>
                  <a:schemeClr val="tx2"/>
                </a:solidFill>
              </a:rPr>
              <a:t> e </a:t>
            </a:r>
            <a:r>
              <a:rPr lang="it-IT" sz="2400" b="1" dirty="0" smtClean="0">
                <a:solidFill>
                  <a:schemeClr val="tx2"/>
                </a:solidFill>
              </a:rPr>
              <a:t>strumenti</a:t>
            </a:r>
            <a:r>
              <a:rPr lang="it-IT" sz="2400" dirty="0" smtClean="0">
                <a:solidFill>
                  <a:schemeClr val="tx2"/>
                </a:solidFill>
              </a:rPr>
              <a:t> per la sostenibilità aziendale e territoriale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tx2"/>
                </a:solidFill>
              </a:rPr>
              <a:t>Creare </a:t>
            </a:r>
            <a:r>
              <a:rPr lang="it-IT" sz="2400" b="1" dirty="0" smtClean="0">
                <a:solidFill>
                  <a:schemeClr val="tx2"/>
                </a:solidFill>
              </a:rPr>
              <a:t>occupazione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tx2"/>
                </a:solidFill>
              </a:rPr>
              <a:t>Creare </a:t>
            </a:r>
            <a:r>
              <a:rPr lang="it-IT" sz="2400" b="1" dirty="0" smtClean="0">
                <a:solidFill>
                  <a:schemeClr val="tx2"/>
                </a:solidFill>
              </a:rPr>
              <a:t>reti di saperi, tradizioni e conoscenza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18434" name="Picture 2" descr="http://www.scambieuropei.info/wp-content/uploads/2014/10/innovazione-e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9" y="2625241"/>
            <a:ext cx="2854092" cy="29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BEB Lab</a:t>
            </a:r>
            <a:endParaRPr lang="lo-LA" sz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BEB Lab  - </a:t>
            </a: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funzionigramma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923927" y="1414462"/>
            <a:ext cx="10477500" cy="4200523"/>
            <a:chOff x="1338264" y="1571625"/>
            <a:chExt cx="10477500" cy="4200523"/>
          </a:xfrm>
        </p:grpSpPr>
        <p:sp>
          <p:nvSpPr>
            <p:cNvPr id="4" name="Rettangolo 3"/>
            <p:cNvSpPr/>
            <p:nvPr/>
          </p:nvSpPr>
          <p:spPr>
            <a:xfrm>
              <a:off x="5329257" y="1571625"/>
              <a:ext cx="1957390" cy="677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/>
                <a:t>Direzione Progetto    e Coordinamento</a:t>
              </a:r>
              <a:endParaRPr lang="lo-LA" sz="1600" b="1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329257" y="2247897"/>
              <a:ext cx="1957390" cy="304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Nicoletta Corvi</a:t>
              </a:r>
              <a:endParaRPr lang="lo-LA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2328863" y="4386263"/>
              <a:ext cx="8358187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flipV="1">
              <a:off x="4643438" y="3414183"/>
              <a:ext cx="3429000" cy="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>
              <a:stCxn id="8" idx="2"/>
            </p:cNvCxnSpPr>
            <p:nvPr/>
          </p:nvCxnSpPr>
          <p:spPr>
            <a:xfrm>
              <a:off x="6307952" y="2552698"/>
              <a:ext cx="7123" cy="1862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328863" y="4414838"/>
              <a:ext cx="0" cy="77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5167313" y="4414838"/>
              <a:ext cx="0" cy="77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7848600" y="4414838"/>
              <a:ext cx="0" cy="77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10687050" y="4386263"/>
              <a:ext cx="0" cy="77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tangolo 15"/>
            <p:cNvSpPr/>
            <p:nvPr/>
          </p:nvSpPr>
          <p:spPr>
            <a:xfrm>
              <a:off x="1338264" y="4791075"/>
              <a:ext cx="1957390" cy="677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/>
                <a:t>Esperto </a:t>
              </a:r>
              <a:r>
                <a:rPr lang="it-IT" sz="1600" b="1" dirty="0" err="1" smtClean="0"/>
                <a:t>Circular</a:t>
              </a:r>
              <a:r>
                <a:rPr lang="it-IT" sz="1600" b="1" dirty="0" smtClean="0"/>
                <a:t>/</a:t>
              </a:r>
              <a:r>
                <a:rPr lang="it-IT" sz="1600" b="1" dirty="0" err="1" smtClean="0"/>
                <a:t>Bio</a:t>
              </a:r>
              <a:r>
                <a:rPr lang="it-IT" sz="1600" b="1" dirty="0" smtClean="0"/>
                <a:t>/Blue Economy</a:t>
              </a:r>
              <a:endParaRPr lang="lo-LA" sz="1600" b="1" dirty="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338264" y="5467347"/>
              <a:ext cx="1957390" cy="304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Stefania Bassi</a:t>
              </a:r>
              <a:endParaRPr lang="lo-L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205289" y="4791075"/>
              <a:ext cx="1957390" cy="677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/>
                <a:t>Coordinamento imprese </a:t>
              </a:r>
              <a:endParaRPr lang="lo-LA" sz="1600" b="1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205289" y="5467347"/>
              <a:ext cx="1957390" cy="304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Albino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Libé</a:t>
              </a:r>
              <a:endParaRPr lang="lo-L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6934866" y="4791075"/>
              <a:ext cx="1957390" cy="677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/>
                <a:t>Esperto processi Agroalimentare</a:t>
              </a:r>
              <a:endParaRPr lang="lo-LA" sz="1600" b="1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934866" y="5467347"/>
              <a:ext cx="1957390" cy="304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Claudio Piva</a:t>
              </a:r>
              <a:endParaRPr lang="lo-L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9858374" y="4791075"/>
              <a:ext cx="1957390" cy="677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/>
                <a:t>Esperto</a:t>
              </a:r>
            </a:p>
            <a:p>
              <a:pPr algn="ctr"/>
              <a:r>
                <a:rPr lang="it-IT" sz="1600" b="1" dirty="0" smtClean="0"/>
                <a:t>Finanziamenti </a:t>
              </a:r>
              <a:endParaRPr lang="lo-LA" sz="1600" b="1" dirty="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9858374" y="5467347"/>
              <a:ext cx="1957390" cy="304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Marco Tanzi</a:t>
              </a:r>
              <a:endParaRPr lang="lo-L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900382" y="2895599"/>
              <a:ext cx="1957390" cy="677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/>
                <a:t>Comunicazione</a:t>
              </a:r>
              <a:endParaRPr lang="lo-LA" sz="1600" b="1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00382" y="3571871"/>
              <a:ext cx="1957390" cy="304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Samuele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Bortolotto</a:t>
              </a:r>
              <a:endParaRPr lang="lo-L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024832" y="2895599"/>
              <a:ext cx="1957390" cy="677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b="1" dirty="0" smtClean="0"/>
            </a:p>
            <a:p>
              <a:pPr algn="ctr"/>
              <a:r>
                <a:rPr lang="it-IT" sz="1600" b="1" dirty="0" smtClean="0"/>
                <a:t>Segreteria </a:t>
              </a:r>
              <a:r>
                <a:rPr lang="it-IT" sz="1600" b="1" dirty="0"/>
                <a:t>e Rendicontazione</a:t>
              </a:r>
              <a:endParaRPr lang="lo-LA" sz="1600" b="1" dirty="0"/>
            </a:p>
            <a:p>
              <a:pPr algn="ctr"/>
              <a:endParaRPr lang="lo-LA" sz="1600" b="1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024832" y="3571871"/>
              <a:ext cx="1957390" cy="304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Nicoletta Cabrini</a:t>
              </a:r>
              <a:endParaRPr lang="lo-LA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1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628651" y="1049863"/>
            <a:ext cx="10929938" cy="95410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+mn-lt"/>
              </a:rPr>
              <a:t>Innovazione </a:t>
            </a: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sistemico - interdisciplinare fra i vari settori dell’economia </a:t>
            </a:r>
            <a:r>
              <a:rPr lang="it-IT" altLang="it-IT" sz="2800" dirty="0">
                <a:solidFill>
                  <a:schemeClr val="bg1"/>
                </a:solidFill>
                <a:latin typeface="+mn-lt"/>
              </a:rPr>
              <a:t>per generare sviluppo economico sostenibile del </a:t>
            </a:r>
            <a:r>
              <a:rPr lang="it-IT" altLang="it-IT" sz="2800" dirty="0" smtClean="0">
                <a:solidFill>
                  <a:schemeClr val="bg1"/>
                </a:solidFill>
                <a:latin typeface="+mn-lt"/>
              </a:rPr>
              <a:t>territorio </a:t>
            </a:r>
            <a:endParaRPr lang="it-IT" alt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28651" y="2078825"/>
            <a:ext cx="10929937" cy="4150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  <p:pic>
        <p:nvPicPr>
          <p:cNvPr id="15" name="Picture 2" descr="http://www.envi.info/wp-content/uploads/2015/09/CEcon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96" y="2138373"/>
            <a:ext cx="3374555" cy="32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blueeconomy.eu/wp-content/uploads/2014/09/belogo004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67" y="4997369"/>
            <a:ext cx="2095546" cy="12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epi.org/system/files/public/documents/pressreleases/innovation/2015/EBA_Logo_Quad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68" y="5050933"/>
            <a:ext cx="2788495" cy="11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menschliche-entwicklung-staerken.dgvn.de/fileadmin/_migrated/pics/Fotostrecke_green-economy_UNEP_logo-1_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89" y="2222279"/>
            <a:ext cx="1265843" cy="8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epea.com/sites/default/files/images/c2c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89" y="3581228"/>
            <a:ext cx="1011199" cy="7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www.knauer.net/fileadmin/_processed_/csm_Logo_LCA_53mm_e6255c19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64" y="5149092"/>
            <a:ext cx="821223" cy="8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engineersjournal.ie/wp-content/uploads/2016/02/Circular-Econom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9" y="2138373"/>
            <a:ext cx="4005263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 - principi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pic>
        <p:nvPicPr>
          <p:cNvPr id="5" name="Picture 10" descr="https://encrypted-tbn0.google.com/images?q=tbn:ANd9GcQCgbms1u7JybmsHshPMqQ7i-S_jAdxJubCpViI3enWmlKNszmFz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16" y="5270360"/>
            <a:ext cx="16303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28"/>
          <p:cNvSpPr txBox="1">
            <a:spLocks noChangeArrowheads="1"/>
          </p:cNvSpPr>
          <p:nvPr/>
        </p:nvSpPr>
        <p:spPr bwMode="auto">
          <a:xfrm>
            <a:off x="9077990" y="5500829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chemeClr val="folHlink"/>
                </a:solidFill>
                <a:latin typeface="+mn-lt"/>
              </a:rPr>
              <a:t>Sistema integrato</a:t>
            </a:r>
          </a:p>
        </p:txBody>
      </p:sp>
      <p:grpSp>
        <p:nvGrpSpPr>
          <p:cNvPr id="7" name="Gruppo 9"/>
          <p:cNvGrpSpPr>
            <a:grpSpLocks/>
          </p:cNvGrpSpPr>
          <p:nvPr/>
        </p:nvGrpSpPr>
        <p:grpSpPr bwMode="auto">
          <a:xfrm>
            <a:off x="3029615" y="2771728"/>
            <a:ext cx="6048375" cy="3241675"/>
            <a:chOff x="2120685" y="3053165"/>
            <a:chExt cx="6387883" cy="3804835"/>
          </a:xfrm>
        </p:grpSpPr>
        <p:sp>
          <p:nvSpPr>
            <p:cNvPr id="8" name="Ovale 7"/>
            <p:cNvSpPr>
              <a:spLocks noChangeArrowheads="1"/>
            </p:cNvSpPr>
            <p:nvPr/>
          </p:nvSpPr>
          <p:spPr bwMode="auto">
            <a:xfrm>
              <a:off x="3317784" y="3524578"/>
              <a:ext cx="4013804" cy="2703631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it-IT" sz="1600" b="1">
                <a:solidFill>
                  <a:schemeClr val="lt1"/>
                </a:solidFill>
                <a:ea typeface="+mn-ea"/>
              </a:endParaRPr>
            </a:p>
          </p:txBody>
        </p:sp>
        <p:sp>
          <p:nvSpPr>
            <p:cNvPr id="9" name="Ovale 8"/>
            <p:cNvSpPr>
              <a:spLocks noChangeArrowheads="1"/>
            </p:cNvSpPr>
            <p:nvPr/>
          </p:nvSpPr>
          <p:spPr bwMode="auto">
            <a:xfrm>
              <a:off x="4199681" y="3053165"/>
              <a:ext cx="2229891" cy="156516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Sviluppo  del Territorio</a:t>
              </a:r>
            </a:p>
          </p:txBody>
        </p:sp>
        <p:sp>
          <p:nvSpPr>
            <p:cNvPr id="10" name="Ovale 9"/>
            <p:cNvSpPr>
              <a:spLocks noChangeArrowheads="1"/>
            </p:cNvSpPr>
            <p:nvPr/>
          </p:nvSpPr>
          <p:spPr bwMode="auto">
            <a:xfrm>
              <a:off x="6277001" y="4206541"/>
              <a:ext cx="2231567" cy="156143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Materie</a:t>
              </a:r>
            </a:p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Prime </a:t>
              </a:r>
            </a:p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e risorse</a:t>
              </a:r>
            </a:p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Locali</a:t>
              </a:r>
            </a:p>
          </p:txBody>
        </p:sp>
        <p:sp>
          <p:nvSpPr>
            <p:cNvPr id="11" name="Ovale 10"/>
            <p:cNvSpPr>
              <a:spLocks noChangeArrowheads="1"/>
            </p:cNvSpPr>
            <p:nvPr/>
          </p:nvSpPr>
          <p:spPr bwMode="auto">
            <a:xfrm>
              <a:off x="4199681" y="5290975"/>
              <a:ext cx="2229891" cy="156516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Economia della conoscenza</a:t>
              </a:r>
            </a:p>
          </p:txBody>
        </p:sp>
        <p:sp>
          <p:nvSpPr>
            <p:cNvPr id="12" name="Ovale 11"/>
            <p:cNvSpPr>
              <a:spLocks noChangeArrowheads="1"/>
            </p:cNvSpPr>
            <p:nvPr/>
          </p:nvSpPr>
          <p:spPr bwMode="auto">
            <a:xfrm>
              <a:off x="2120685" y="4206541"/>
              <a:ext cx="2233244" cy="156143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Osservazione dei</a:t>
              </a:r>
            </a:p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Sistemi </a:t>
              </a:r>
            </a:p>
            <a:p>
              <a:pPr algn="ctr" eaLnBrk="1" hangingPunct="1">
                <a:defRPr/>
              </a:pPr>
              <a:r>
                <a:rPr lang="it-IT" sz="1600" b="1" dirty="0">
                  <a:solidFill>
                    <a:schemeClr val="lt1"/>
                  </a:solidFill>
                  <a:ea typeface="+mn-ea"/>
                </a:rPr>
                <a:t>Naturali</a:t>
              </a:r>
            </a:p>
          </p:txBody>
        </p:sp>
      </p:grpSp>
      <p:pic>
        <p:nvPicPr>
          <p:cNvPr id="13" name="Picture 2" descr="http://www.neuroendocrini.info/images/p004_0_01_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/>
          <a:stretch>
            <a:fillRect/>
          </a:stretch>
        </p:blipFill>
        <p:spPr bwMode="auto">
          <a:xfrm>
            <a:off x="3636169" y="5379339"/>
            <a:ext cx="101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21"/>
          <p:cNvSpPr txBox="1">
            <a:spLocks noChangeArrowheads="1"/>
          </p:cNvSpPr>
          <p:nvPr/>
        </p:nvSpPr>
        <p:spPr bwMode="auto">
          <a:xfrm>
            <a:off x="418305" y="5608916"/>
            <a:ext cx="3232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 smtClean="0">
                <a:solidFill>
                  <a:schemeClr val="folHlink"/>
                </a:solidFill>
                <a:latin typeface="+mn-lt"/>
              </a:rPr>
              <a:t>Approccio interdisciplinare</a:t>
            </a:r>
            <a:endParaRPr lang="it-IT" altLang="it-IT" sz="1800" b="1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15" name="CasellaDiTesto 11"/>
          <p:cNvSpPr txBox="1">
            <a:spLocks noChangeArrowheads="1"/>
          </p:cNvSpPr>
          <p:nvPr/>
        </p:nvSpPr>
        <p:spPr bwMode="auto">
          <a:xfrm>
            <a:off x="2225548" y="3761277"/>
            <a:ext cx="8747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009900"/>
                </a:solidFill>
                <a:latin typeface="+mn-lt"/>
              </a:rPr>
              <a:t>Batteri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009900"/>
                </a:solidFill>
                <a:latin typeface="+mn-lt"/>
              </a:rPr>
              <a:t>Alghe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009900"/>
                </a:solidFill>
                <a:latin typeface="+mn-lt"/>
              </a:rPr>
              <a:t>Funghi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009900"/>
                </a:solidFill>
                <a:latin typeface="+mn-lt"/>
              </a:rPr>
              <a:t>Piante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009900"/>
                </a:solidFill>
                <a:latin typeface="+mn-lt"/>
              </a:rPr>
              <a:t>Animali</a:t>
            </a:r>
          </a:p>
        </p:txBody>
      </p:sp>
      <p:sp>
        <p:nvSpPr>
          <p:cNvPr id="16" name="CasellaDiTesto 16"/>
          <p:cNvSpPr txBox="1">
            <a:spLocks noChangeArrowheads="1"/>
          </p:cNvSpPr>
          <p:nvPr/>
        </p:nvSpPr>
        <p:spPr bwMode="auto">
          <a:xfrm>
            <a:off x="8970703" y="2401301"/>
            <a:ext cx="244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chemeClr val="folHlink"/>
                </a:solidFill>
                <a:latin typeface="+mn-lt"/>
              </a:rPr>
              <a:t>Sistema flessibile</a:t>
            </a:r>
            <a:endParaRPr lang="it-IT" altLang="it-IT" sz="18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17" name="CasellaDiTesto 14"/>
          <p:cNvSpPr txBox="1">
            <a:spLocks noChangeArrowheads="1"/>
          </p:cNvSpPr>
          <p:nvPr/>
        </p:nvSpPr>
        <p:spPr bwMode="auto">
          <a:xfrm>
            <a:off x="1673097" y="2486026"/>
            <a:ext cx="1938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chemeClr val="folHlink"/>
                </a:solidFill>
                <a:latin typeface="+mn-lt"/>
              </a:rPr>
              <a:t>Innovazione</a:t>
            </a:r>
          </a:p>
        </p:txBody>
      </p:sp>
      <p:pic>
        <p:nvPicPr>
          <p:cNvPr id="18" name="Picture 8" descr="http://inno2days.files.wordpress.com/2011/12/frasi-celebri-innovazion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91" y="2367663"/>
            <a:ext cx="7191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4"/>
          <p:cNvSpPr txBox="1">
            <a:spLocks noChangeArrowheads="1"/>
          </p:cNvSpPr>
          <p:nvPr/>
        </p:nvSpPr>
        <p:spPr bwMode="auto">
          <a:xfrm>
            <a:off x="614363" y="1135577"/>
            <a:ext cx="10929938" cy="70788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+mn-lt"/>
              </a:rPr>
              <a:t>Favorire, stimolare e sviluppare l’innovazione sistemico - interdisciplinare fra i vari settori dell’economia </a:t>
            </a:r>
            <a:r>
              <a:rPr lang="it-IT" altLang="it-IT" sz="2000" dirty="0">
                <a:solidFill>
                  <a:schemeClr val="bg1"/>
                </a:solidFill>
                <a:latin typeface="+mn-lt"/>
              </a:rPr>
              <a:t>per generare sviluppo economico sostenibile del territorio</a:t>
            </a:r>
          </a:p>
        </p:txBody>
      </p:sp>
      <p:pic>
        <p:nvPicPr>
          <p:cNvPr id="20" name="Picture 46" descr="MOLLA-COLORATA-X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16" y="2237535"/>
            <a:ext cx="12969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4363" y="2164539"/>
            <a:ext cx="10929937" cy="4150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/>
          </a:p>
        </p:txBody>
      </p:sp>
    </p:spTree>
    <p:extLst>
      <p:ext uri="{BB962C8B-B14F-4D97-AF65-F5344CB8AC3E}">
        <p14:creationId xmlns:p14="http://schemas.microsoft.com/office/powerpoint/2010/main" val="8813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2632210"/>
            <a:ext cx="3418835" cy="24925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28" y="1542197"/>
            <a:ext cx="7722642" cy="4612943"/>
          </a:xfrm>
          <a:prstGeom prst="rect">
            <a:avLst/>
          </a:prstGeom>
        </p:spPr>
      </p:pic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368489" y="1123190"/>
            <a:ext cx="11395881" cy="40011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n-lt"/>
              </a:rPr>
              <a:t>SISTEMA CIRCOLARE (innovativo) VS SISTEMA LINEARE (tradizionale)</a:t>
            </a:r>
            <a:endParaRPr lang="it-IT" altLang="it-IT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5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586413" y="331351"/>
            <a:ext cx="6415085" cy="435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 – obiettivi UE</a:t>
            </a:r>
            <a:endParaRPr lang="lo-LA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2662905" y="565921"/>
            <a:ext cx="6415085" cy="2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Economy</a:t>
            </a: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3572505" y="978385"/>
            <a:ext cx="8286747" cy="40011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n-lt"/>
              </a:rPr>
              <a:t>Elementi chiave della proposta legislativa UE </a:t>
            </a:r>
            <a:r>
              <a:rPr lang="it-IT" altLang="it-IT" sz="2000" dirty="0" smtClean="0">
                <a:solidFill>
                  <a:schemeClr val="bg1"/>
                </a:solidFill>
                <a:latin typeface="+mn-lt"/>
              </a:rPr>
              <a:t>(in corso di definizione)</a:t>
            </a:r>
            <a:endParaRPr lang="it-IT" altLang="it-IT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2505" y="1503721"/>
            <a:ext cx="8286748" cy="49398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Riciclo del 62% dei rifiuti municipali entro il 2030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Riciclo del 75% dei rifiuti derivati dagli imballaggi (packaging) entro il 2030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Ridurre lo smaltimento dei rifiuti in discarica ad un massimo del 10% del totale rifiuti entro il 2030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Netta separazione della raccolta indifferenziata differenziata (processi di smaltimento rifiuti) da quella differenziata (quale punto di partenza per il riutilizzo)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Incentivi economici per riduzione dello smaltimento rifiuti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Semplificazione dei metodi di calcolo delle percentuali di riciclo nell’ambito UE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Misure concrete per promuovere  il riuso (re-use) e stimolare la simbiosi industriale (riutilizzo materie prime)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100" dirty="0" smtClean="0"/>
              <a:t>Incentivi economici per introdurre prodotti “verdi” sul mercato e per I sistemi di riciclo e riuso</a:t>
            </a:r>
            <a:endParaRPr lang="lo-LA" sz="2100" dirty="0"/>
          </a:p>
        </p:txBody>
      </p:sp>
      <p:pic>
        <p:nvPicPr>
          <p:cNvPr id="1030" name="Picture 6" descr="http://www.spacecraftaustralia.com/wp-content/uploads/2014/04/no-bin-graphic-update2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" y="1042780"/>
            <a:ext cx="221615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ouisdietvorst.files.wordpress.com/2012/05/reuse-or-renew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487210"/>
            <a:ext cx="2778125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1163</Words>
  <Application>Microsoft Office PowerPoint</Application>
  <PresentationFormat>Widescreen</PresentationFormat>
  <Paragraphs>180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Cambria</vt:lpstr>
      <vt:lpstr>DokChampa</vt:lpstr>
      <vt:lpstr>Droid Sans</vt:lpstr>
      <vt:lpstr>MS ??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Hub</dc:title>
  <dc:creator>Stefania Bassi</dc:creator>
  <cp:lastModifiedBy>Stefania Bassi</cp:lastModifiedBy>
  <cp:revision>118</cp:revision>
  <dcterms:created xsi:type="dcterms:W3CDTF">2016-01-04T08:08:26Z</dcterms:created>
  <dcterms:modified xsi:type="dcterms:W3CDTF">2017-01-18T07:58:37Z</dcterms:modified>
</cp:coreProperties>
</file>